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645" r:id="rId3"/>
    <p:sldId id="339" r:id="rId4"/>
    <p:sldId id="340" r:id="rId5"/>
    <p:sldId id="628" r:id="rId6"/>
    <p:sldId id="630" r:id="rId7"/>
    <p:sldId id="631" r:id="rId8"/>
    <p:sldId id="632" r:id="rId9"/>
    <p:sldId id="633" r:id="rId10"/>
    <p:sldId id="634" r:id="rId11"/>
    <p:sldId id="635" r:id="rId12"/>
    <p:sldId id="636" r:id="rId13"/>
    <p:sldId id="637" r:id="rId14"/>
    <p:sldId id="638" r:id="rId15"/>
    <p:sldId id="639" r:id="rId16"/>
    <p:sldId id="640" r:id="rId17"/>
    <p:sldId id="641" r:id="rId18"/>
    <p:sldId id="629" r:id="rId19"/>
    <p:sldId id="344" r:id="rId20"/>
    <p:sldId id="617" r:id="rId21"/>
    <p:sldId id="642" r:id="rId22"/>
    <p:sldId id="643" r:id="rId23"/>
    <p:sldId id="64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hyanarayanan Shanmugavelu" userId="45c12ba28a986769" providerId="LiveId" clId="{CD34415C-DF4F-4BD8-8C41-F763F82FBF68}"/>
    <pc:docChg chg="modSld">
      <pc:chgData name="Sathyanarayanan Shanmugavelu" userId="45c12ba28a986769" providerId="LiveId" clId="{CD34415C-DF4F-4BD8-8C41-F763F82FBF68}" dt="2019-01-26T11:49:10.494" v="0" actId="14100"/>
      <pc:docMkLst>
        <pc:docMk/>
      </pc:docMkLst>
      <pc:sldChg chg="modSp">
        <pc:chgData name="Sathyanarayanan Shanmugavelu" userId="45c12ba28a986769" providerId="LiveId" clId="{CD34415C-DF4F-4BD8-8C41-F763F82FBF68}" dt="2019-01-26T11:49:10.494" v="0" actId="14100"/>
        <pc:sldMkLst>
          <pc:docMk/>
          <pc:sldMk cId="2384991334" sldId="628"/>
        </pc:sldMkLst>
        <pc:spChg chg="mod">
          <ac:chgData name="Sathyanarayanan Shanmugavelu" userId="45c12ba28a986769" providerId="LiveId" clId="{CD34415C-DF4F-4BD8-8C41-F763F82FBF68}" dt="2019-01-26T11:49:10.494" v="0" actId="14100"/>
          <ac:spMkLst>
            <pc:docMk/>
            <pc:sldMk cId="2384991334" sldId="628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F0BE-E05A-474D-9B3C-C3155215AA19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6BEBB-6A35-4728-B7FF-0947B1C9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03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411163" y="390525"/>
            <a:ext cx="4679950" cy="2633663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1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179AAC-E650-47C6-AAC1-10BC6661C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D12D1D1-04E2-46F0-9B38-E9859C9FD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51D672-4C54-49F3-8A9A-0EEAA0E4D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76B344-FEF7-45F0-AD07-EB6638D8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3A1E76-2C2E-45AC-8FF1-9E770C6A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54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67C885-49A9-4291-9051-1507E3C9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D34457-FED6-4684-9C84-53A85B651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CD65D9-68FE-4F83-AA9A-7ADF1F83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E4D5B2-EF3B-47E4-BC99-FCE31EF7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2F6157-ECB2-487A-AD8E-D3B0FECB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54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367C99A-6E9A-44C2-BB5B-2FF365A16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4569272-46C9-406C-AC47-214361A5C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4C905DF-4B10-4319-85D9-F0C8AF861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12A52D-9E55-494F-B511-40603FE88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89348C-86CA-43A5-810E-31E939AAB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856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ti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3339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BDCDD1-0CAC-42BB-9B8A-01F68CA69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F9D747F-5247-48FD-AED4-8435185F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6BD2EE-B89D-44DF-8D63-03457A01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5979F3-D6CD-4B13-8BBD-F30B2EBD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43C1B9-9CFC-447F-8024-7653A00D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036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D93C69-1C2E-40A2-B4F1-A0205741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18F585-2BC0-4D51-BD9D-937C756C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4AA6322-1540-4DB9-A8AA-5DA3F308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8ABBB-ACE5-49F0-B819-B6469461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A22645-7A7D-44E4-86B6-9F640407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362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CBCD35-52F3-41E5-8941-25560449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1F5A95E-CE6E-4673-8A48-30747D2F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A7CAEBC-6189-4466-93B2-B86F8E0B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22AADF-9D80-4DF0-97FA-9C9429D0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961927-EE1B-4DCC-BE06-5785528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640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8A9973-5B66-4545-8318-E3198E4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017B07-64B5-4EBA-9B48-3A3B9A65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4497318-5293-47E4-B541-34B23A8B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FB4EEFC-2D84-4715-8AED-51AA776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79C48CF-BE06-4023-8BB9-B443776B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2950B02-BDA0-4B7D-AF41-6F3EA37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48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3685A3-697A-453A-8BC1-5E24E7CC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B78858-8F98-48C3-BBA7-A3602D5F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5E75A9B-C16C-42C3-B81C-1FEF496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2F21B99-AEDD-48D2-9F4D-550F3DA65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9893EA0-A290-44DC-AE88-DD54EEBEE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832559B-6964-4671-9980-33F065E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EC444E5-FED4-45D8-81D7-B55BCAA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C1596E9-219E-40AB-9F23-70491CE9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942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BD0BC1-F8BE-47C6-88BE-ADA9D80D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9E43F90-F5CE-4AD9-B126-3DFB9C3E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800BA8-27DC-49BB-B3B7-0530BB8E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0957D6A-C64E-4115-9AF7-1FD31A96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33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8F3586F-07C8-4608-85B6-AB62881E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B0182E2-2AA1-4C89-8B03-2088C850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BFC639-DCC3-4B33-B0D3-98E52352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88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9AA1C0-1DB6-4088-8C1F-538CF914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DE2335-AB7C-4051-B7D5-B45917999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AF5521-1631-407B-9713-CD33951B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9780E79-C6A4-4BB1-8B79-C3658F65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245284A-78A7-4252-85E1-71C569A2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13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D9AEA3-13F1-4F66-8487-132F3826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2D49E0-A031-45DF-847F-E289623E4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7FFFFD0-CA5A-4047-8ACA-77F6FFED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B75F570-310B-47EC-A1FB-8BCC27E3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BF62F7-62E7-4D40-9C77-9CD91BB8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F95614-A18A-4230-BE54-84FBE60E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566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19F9A9-D0F2-494C-B181-1562DC0B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75A05EF-F455-48EF-AF02-9C649204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D66B690-AB95-4E16-978E-255ABF3AF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7AD70A1-805B-4BFB-8554-8A6EF2A3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78361B3-3504-4656-92BD-04F40F4D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BA4BBF0-7698-46F5-B3DB-62DE39E0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88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62561-5B1D-48A6-B96B-B5532C4B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16BAE1-B3EC-4E21-B6BA-D78221C23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BB9AF5-4B1D-4EAE-B53E-9A8711F5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B4DDA7-23E7-4726-B535-C163BC9E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958FD0-12AD-4E2F-9404-7C851EF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88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71CDCBF-CCD4-4473-92E0-6E8C5281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F99A011-B090-428D-86B5-DE9CC345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4A2896-3BB6-4664-94DB-620D736D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85100A-B5AF-4549-B065-D005E8A4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333557-EA4C-453E-835E-712CFCFB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4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6D40E1-BB86-401F-BC6E-71F372E1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FF44E20-A56D-4178-8635-A16E08130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19A213B-B7FD-4044-80CF-A164AE34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3FD940B-9AA9-4DF0-82C3-9B7CC35F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D3A263-AD5B-4E8A-80E1-268A02FC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8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626D7B-FB66-464A-9972-6A2C25FF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B765B9-1B04-4558-895B-DC847B7CD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6DD1AE1-0B4E-4967-92A4-DB9F67C52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CFBB85D-917A-4E9B-B2DF-53A08FEA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77ECA5E-7B14-4B1C-BB20-8F52B1C8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8A67A1B-0B53-4B06-BD01-69D5CE9B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92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1C9AF1-BC63-47A5-9D0E-58FE65B1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BA3D480-1DED-438A-B47B-2BC95ECB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69E53B-9FDA-487E-B98A-BFC716748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6616098-F0EF-4F9D-99B4-FCBC4F844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496A1E6-43AE-4EFD-AB1A-1066A1C5E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BBD9C19-CCD3-4DCF-BBB8-A0952F55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CF59D15-CC67-4788-9D30-555A4A53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368F703-ADA7-42E8-A8F1-C29FFA75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245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42A004-BD98-41B7-910B-C57D415B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26E5B5A-F2F2-4432-BDE6-B40A63E5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6A8D24-81C5-4122-BCE7-8B614C2A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8D4C54-7CBF-47C1-A8BE-A8D42811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26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4BCDB4A-39E1-4643-8315-E7DC6FE5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5757B13-309E-4F66-8EE9-99B07D63F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B686EB-29B5-4644-9684-C8CB1EB4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08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89F351-A249-4798-BF6B-95524843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CE1357-40AF-489D-8853-01CCF1E49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E0E44B0-C67E-4C3B-8F02-39F4AAD6A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EFF54C-2674-4D6E-BC83-45A7B5E1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CC8C5F4-0D7E-47FF-B6AC-5826FAC3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D288D42-38DC-462C-AF60-25B4D78D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49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632899-C90A-4319-AA50-DDA7CD89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2D347AE-BF92-420D-BFE3-06177F2E4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E9A9B60-E865-485D-8157-4C6F74C99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9C4DEDA-7C26-440F-BC52-1E29F2E05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752F007-B8CC-4987-B47E-1E851165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9F38FD2-6E1B-4B00-9C96-5DAEFA0F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53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C11606C-F476-401D-93A7-0EDCB34D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2800E4A-4D8E-43DD-97EC-952B1A16E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6B09BE4-29EA-4FF7-BB15-5FBEB4B4E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08BD7-27CE-45D0-993B-64B116E6C748}" type="datetimeFigureOut">
              <a:rPr lang="en-IN" smtClean="0"/>
              <a:t>18-05-2019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93A9F77-2C90-4DD8-A040-586E93DA5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0571A4-C52E-4B91-9DF5-961FCAC3C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9472E-B7A5-45F8-9344-9FE6E1029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42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0AB77DC-3CB5-4153-B201-7E308B56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2B964A8-3CC6-47D8-9BD3-AAB27447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0DC69B-B29A-4EB1-AA79-FD24961C1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62C53-F186-42F2-BBF3-249487AD61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79B8DB-A1D8-4EFB-9F93-D4C48C861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96E013-AC8D-42E6-94E6-A5539698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CE2A-4182-4EBF-8AD5-701BA0DCAD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55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nlp.stanford.edu:8080/corenlp/proces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hyperlink" Target="http://nlp.stanford.edu:8080/sentiment/rntnDemo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s.stanford.edu/people/karpathy/convnetjs/demo/image_regression.html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elfdrivingcars.mit.edu/" TargetMode="External"/><Relationship Id="rId2" Type="http://schemas.openxmlformats.org/officeDocument/2006/relationships/hyperlink" Target="https://selfdrivingcars.mit.edu/deeptraffic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5D056B0-1148-46FD-B021-C26257C1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2013"/>
            <a:ext cx="12192000" cy="68580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  <a:p>
            <a:pPr algn="l"/>
            <a:endParaRPr lang="en-US" sz="3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" y="5637190"/>
            <a:ext cx="12191999" cy="782637"/>
          </a:xfrm>
        </p:spPr>
        <p:txBody>
          <a:bodyPr>
            <a:normAutofit fontScale="90000"/>
          </a:bodyPr>
          <a:lstStyle/>
          <a:p>
            <a:pPr defTabSz="609630">
              <a:lnSpc>
                <a:spcPct val="100000"/>
              </a:lnSpc>
            </a:pPr>
            <a:r>
              <a:rPr lang="en-IN" sz="4400" b="1" spc="-3" dirty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Calibri"/>
              </a:rPr>
              <a:t>Artificial Intelligence An Ocean of Opportunity 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3" y="542344"/>
            <a:ext cx="9357374" cy="4678687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67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Managing Data with AI and Machine Learning	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14" y="1030702"/>
            <a:ext cx="9388962" cy="50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64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Managing Data with AI and Machine Learning	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59" y="1010768"/>
            <a:ext cx="8830683" cy="513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13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State of the Practice	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998" y="914399"/>
            <a:ext cx="2864013" cy="854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998" y="1826524"/>
            <a:ext cx="2844763" cy="211622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02" y="2169578"/>
            <a:ext cx="8139564" cy="32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Building Capabilities: Data and Data Science Team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602" y="1585931"/>
            <a:ext cx="3563302" cy="966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13" y="1585931"/>
            <a:ext cx="7217245" cy="4101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602" y="2647743"/>
            <a:ext cx="3563302" cy="10180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06602" y="980658"/>
            <a:ext cx="3570972" cy="510139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Barrier to Compete –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602" y="3705696"/>
            <a:ext cx="3563302" cy="249199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38664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Building Capabilities: Data and Data Science Team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11" y="1051892"/>
            <a:ext cx="6471961" cy="4742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112" y="924024"/>
            <a:ext cx="3181647" cy="21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3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Building Capabilities: Data and Data Science Team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38" y="1330988"/>
            <a:ext cx="7789143" cy="4544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5" y="959851"/>
            <a:ext cx="3931149" cy="13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4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Building Capabilities: Data and Data Science Team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76" y="974749"/>
            <a:ext cx="9123677" cy="51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1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655" y="497845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Summary: AI Displacing Humans in the Workforce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7655" y="914400"/>
            <a:ext cx="11792607" cy="532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700" b="1" u="sng" dirty="0">
              <a:solidFill>
                <a:schemeClr val="tx1"/>
              </a:solidFill>
            </a:endParaRPr>
          </a:p>
          <a:p>
            <a:pPr lvl="1"/>
            <a:endParaRPr lang="en-US" sz="1700" u="sng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4775" y="926694"/>
            <a:ext cx="10501162" cy="404261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 of AI where Machines outperform or are expected to outperform Humans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548" y="1372124"/>
            <a:ext cx="7908717" cy="473722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2224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655" y="497845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Summary: Industries Being Newly Affected by AI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7655" y="914400"/>
            <a:ext cx="11792607" cy="532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700" b="1" u="sng" dirty="0">
              <a:solidFill>
                <a:schemeClr val="tx1"/>
              </a:solidFill>
            </a:endParaRPr>
          </a:p>
          <a:p>
            <a:pPr lvl="1"/>
            <a:endParaRPr lang="en-US" sz="1700" u="sng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4775" y="1098383"/>
            <a:ext cx="10501162" cy="404261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Applications of AI in industries that have traditionally not been sources for AI adoption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75" y="1589271"/>
            <a:ext cx="10501162" cy="429157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73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4586" y="3039591"/>
            <a:ext cx="4385978" cy="8297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500" dirty="0"/>
              <a:t>Demo</a:t>
            </a:r>
            <a:endParaRPr lang="en-US" sz="24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63500" y="6515100"/>
            <a:ext cx="495300" cy="228600"/>
          </a:xfrm>
          <a:prstGeom prst="rect">
            <a:avLst/>
          </a:prstGeom>
          <a:noFill/>
        </p:spPr>
        <p:txBody>
          <a:bodyPr wrap="square" lIns="45720" tIns="45720" rIns="4572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v0</a:t>
            </a:r>
          </a:p>
        </p:txBody>
      </p:sp>
    </p:spTree>
    <p:extLst>
      <p:ext uri="{BB962C8B-B14F-4D97-AF65-F5344CB8AC3E}">
        <p14:creationId xmlns:p14="http://schemas.microsoft.com/office/powerpoint/2010/main" val="258086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44" y="535990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Artificial Intelligence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952901"/>
            <a:ext cx="11516242" cy="5284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80990" indent="-38099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243" y="1166931"/>
            <a:ext cx="3486943" cy="1646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756" y="1157200"/>
            <a:ext cx="7857598" cy="646331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Artificial Intelligence and Machine Learning </a:t>
            </a:r>
            <a:r>
              <a:rPr lang="en-US" dirty="0"/>
              <a:t>is a</a:t>
            </a:r>
            <a:r>
              <a:rPr lang="en-US" b="1" dirty="0"/>
              <a:t> transformative technology</a:t>
            </a:r>
            <a:r>
              <a:rPr lang="en-US" dirty="0"/>
              <a:t> that is headlining in the press all the time.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243" y="3413276"/>
            <a:ext cx="3430074" cy="9754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6756" y="2334360"/>
            <a:ext cx="7857598" cy="206210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On one side, AI is viewed as all </a:t>
            </a:r>
            <a:r>
              <a:rPr lang="en-US" sz="1600" b="1" dirty="0"/>
              <a:t>‘Robots or Bots</a:t>
            </a:r>
            <a:r>
              <a:rPr lang="en-US" sz="1600" dirty="0"/>
              <a:t>' and that everyone in the country is worried about their job being displaced by a machine. (There are projections by the World Economic Forum of 5 million jobs being lost. Clerical is being targeted as one of the primary sectors, and finance, law are others that are being targeted as well.)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ctr"/>
            <a:r>
              <a:rPr lang="en-US" sz="1600" dirty="0"/>
              <a:t>On another side, AI is viewed as </a:t>
            </a:r>
            <a:r>
              <a:rPr lang="en-US" sz="1600" b="1" dirty="0"/>
              <a:t>‘Augmentation of the human</a:t>
            </a:r>
            <a:r>
              <a:rPr lang="en-US" sz="1600" dirty="0"/>
              <a:t>'. So not just artificial intelligence alone, not just the human alone, but the marriage of the two, and having more the emergent properties being more than either of them.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8379" y="5098436"/>
            <a:ext cx="11322692" cy="9233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Augmented Reality or Mixed Reality</a:t>
            </a:r>
            <a:r>
              <a:rPr lang="en-US" dirty="0"/>
              <a:t> is the </a:t>
            </a:r>
            <a:r>
              <a:rPr lang="en-US" b="1" dirty="0"/>
              <a:t>Overlaying of Intelligence </a:t>
            </a:r>
            <a:r>
              <a:rPr lang="en-US" dirty="0"/>
              <a:t>onto our physical world added with</a:t>
            </a:r>
            <a:r>
              <a:rPr lang="en-US" b="1" dirty="0"/>
              <a:t> </a:t>
            </a:r>
            <a:r>
              <a:rPr lang="en-US" dirty="0"/>
              <a:t>Artificial Intelligence and Machine Learning Algorithms could provide some great insights or capabilities in many contexts. </a:t>
            </a:r>
          </a:p>
        </p:txBody>
      </p:sp>
    </p:spTree>
    <p:extLst>
      <p:ext uri="{BB962C8B-B14F-4D97-AF65-F5344CB8AC3E}">
        <p14:creationId xmlns:p14="http://schemas.microsoft.com/office/powerpoint/2010/main" val="2153646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502036"/>
            <a:ext cx="10348602" cy="518803"/>
          </a:xfrm>
        </p:spPr>
        <p:txBody>
          <a:bodyPr>
            <a:noAutofit/>
          </a:bodyPr>
          <a:lstStyle/>
          <a:p>
            <a:r>
              <a:rPr lang="en-US" sz="2400" dirty="0"/>
              <a:t>AI Natural Language Processing – Demo from Stanford University</a:t>
            </a:r>
            <a:endParaRPr lang="en-US" sz="1800" dirty="0"/>
          </a:p>
        </p:txBody>
      </p:sp>
      <p:sp>
        <p:nvSpPr>
          <p:cNvPr id="18" name="Rectangle 17"/>
          <p:cNvSpPr/>
          <p:nvPr/>
        </p:nvSpPr>
        <p:spPr>
          <a:xfrm>
            <a:off x="210312" y="879426"/>
            <a:ext cx="11878056" cy="5383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700" b="1" u="sng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2749" y="879426"/>
            <a:ext cx="46858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http://nlp.stanford.edu:8080/corenlp/process</a:t>
            </a:r>
            <a:endParaRPr lang="en-US" dirty="0"/>
          </a:p>
          <a:p>
            <a:pPr algn="ctr"/>
            <a:r>
              <a:rPr lang="en-US" sz="1200" dirty="0"/>
              <a:t>(deals with parts of speech, names, dependencies in languages)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6" y="1497940"/>
            <a:ext cx="4913689" cy="446972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018544" y="879426"/>
            <a:ext cx="56348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http://nlp.stanford.edu:8080/sentiment/rntnDemo.html</a:t>
            </a:r>
            <a:endParaRPr lang="en-US" dirty="0"/>
          </a:p>
          <a:p>
            <a:pPr algn="ctr"/>
            <a:r>
              <a:rPr lang="en-US" sz="1200" dirty="0"/>
              <a:t>(sentiment analysis using recursive deep neural network)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406" y="1497940"/>
            <a:ext cx="6294922" cy="44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24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502036"/>
            <a:ext cx="10348602" cy="518803"/>
          </a:xfrm>
        </p:spPr>
        <p:txBody>
          <a:bodyPr>
            <a:noAutofit/>
          </a:bodyPr>
          <a:lstStyle/>
          <a:p>
            <a:r>
              <a:rPr lang="en-US" sz="2400" dirty="0"/>
              <a:t>AI Image Processing – Demo from Stanford University</a:t>
            </a:r>
            <a:endParaRPr lang="en-US" sz="1800" dirty="0"/>
          </a:p>
        </p:txBody>
      </p:sp>
      <p:sp>
        <p:nvSpPr>
          <p:cNvPr id="18" name="Rectangle 17"/>
          <p:cNvSpPr/>
          <p:nvPr/>
        </p:nvSpPr>
        <p:spPr>
          <a:xfrm>
            <a:off x="210312" y="879426"/>
            <a:ext cx="11878056" cy="5383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700" b="1" u="sng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00451" y="879426"/>
            <a:ext cx="82381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https://cs.stanford.edu/people/karpathy/convnetjs/demo/image_regression.html</a:t>
            </a:r>
            <a:endParaRPr lang="en-US" dirty="0"/>
          </a:p>
          <a:p>
            <a:pPr algn="ctr"/>
            <a:r>
              <a:rPr lang="en-US" sz="1200" dirty="0"/>
              <a:t>(Image painting using convolutional neural network)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44" y="1591465"/>
            <a:ext cx="7890460" cy="43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502036"/>
            <a:ext cx="10348602" cy="518803"/>
          </a:xfrm>
        </p:spPr>
        <p:txBody>
          <a:bodyPr>
            <a:noAutofit/>
          </a:bodyPr>
          <a:lstStyle/>
          <a:p>
            <a:r>
              <a:rPr lang="en-US" sz="2400" dirty="0"/>
              <a:t>AI Self-Driving Cars – Simulation Demo from MIT University</a:t>
            </a:r>
            <a:endParaRPr lang="en-US" sz="1800" dirty="0"/>
          </a:p>
        </p:txBody>
      </p:sp>
      <p:sp>
        <p:nvSpPr>
          <p:cNvPr id="18" name="Rectangle 17"/>
          <p:cNvSpPr/>
          <p:nvPr/>
        </p:nvSpPr>
        <p:spPr>
          <a:xfrm>
            <a:off x="210312" y="879426"/>
            <a:ext cx="11878056" cy="5383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700" b="1" u="sng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3630" y="879426"/>
            <a:ext cx="6131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https://selfdrivingcars.mit.edu/deeptraffic/</a:t>
            </a:r>
            <a:endParaRPr lang="en-US" dirty="0"/>
          </a:p>
          <a:p>
            <a:pPr algn="ctr"/>
            <a:r>
              <a:rPr lang="en-US" sz="1200" dirty="0"/>
              <a:t>(Deep Traffic - </a:t>
            </a:r>
            <a:r>
              <a:rPr lang="en-US" sz="1200" dirty="0">
                <a:hlinkClick r:id="rId3" tooltip="MIT 6.S094: Deep Learning for Self-Driving Cars"/>
              </a:rPr>
              <a:t>Deep Learning for Self-Driving Cars</a:t>
            </a:r>
            <a:r>
              <a:rPr lang="en-US" sz="1200" dirty="0"/>
              <a:t> using Deep Reinforcement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685" y="1598749"/>
            <a:ext cx="7920199" cy="449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46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Autofit/>
          </a:bodyPr>
          <a:lstStyle/>
          <a:p>
            <a:r>
              <a:rPr lang="en-US" sz="2600" dirty="0"/>
              <a:t>Artificial Intelligence – (Automation) Machines outperforming humans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74" y="1520983"/>
            <a:ext cx="7605353" cy="4417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352" y="991402"/>
            <a:ext cx="3662910" cy="7870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192" y="2589196"/>
            <a:ext cx="2451446" cy="11839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636" y="5013201"/>
            <a:ext cx="2402002" cy="12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2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19" y="468969"/>
            <a:ext cx="11435425" cy="416555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– Machine Evolution (Vs Humans)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2886" y="2546049"/>
            <a:ext cx="3900870" cy="286232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Human Evolution</a:t>
            </a: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If a human makes a mistake and learns how to correct it, that </a:t>
            </a:r>
            <a:r>
              <a:rPr lang="en-US" b="1" dirty="0">
                <a:solidFill>
                  <a:srgbClr val="000000"/>
                </a:solidFill>
              </a:rPr>
              <a:t>human has </a:t>
            </a:r>
            <a:r>
              <a:rPr lang="en-US" b="1" dirty="0"/>
              <a:t>learned </a:t>
            </a:r>
            <a:r>
              <a:rPr lang="en-US" dirty="0"/>
              <a:t>and corrected that mistake;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However, how long will it take before the world can learn what that one human has learned? 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9656" y="2546049"/>
            <a:ext cx="3433638" cy="286232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Machine Evolution</a:t>
            </a: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r>
              <a:rPr lang="en-US" dirty="0"/>
              <a:t>When a </a:t>
            </a:r>
            <a:r>
              <a:rPr lang="en-US" b="1" dirty="0"/>
              <a:t>computer learns</a:t>
            </a:r>
            <a:r>
              <a:rPr lang="en-US" dirty="0"/>
              <a:t> something, the propagation of this knowledge is instantaneous;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dirty="0"/>
              <a:t>Not only that, every new machine that is born already has this knowledge.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569" y="1020277"/>
            <a:ext cx="4257901" cy="1152328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 rot="5400000">
            <a:off x="4595546" y="3604468"/>
            <a:ext cx="2862320" cy="745486"/>
          </a:xfrm>
          <a:prstGeom prst="triangl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9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(Beyond Automation) Disruption in Industries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36520" y="1994369"/>
            <a:ext cx="10792200" cy="3934793"/>
            <a:chOff x="565951" y="1770075"/>
            <a:chExt cx="10792200" cy="3645315"/>
          </a:xfrm>
        </p:grpSpPr>
        <p:sp>
          <p:nvSpPr>
            <p:cNvPr id="7" name="Isosceles Triangle 6"/>
            <p:cNvSpPr/>
            <p:nvPr/>
          </p:nvSpPr>
          <p:spPr>
            <a:xfrm rot="5400000">
              <a:off x="3169290" y="4139935"/>
              <a:ext cx="2228835" cy="322076"/>
            </a:xfrm>
            <a:prstGeom prst="triangl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17" y="3240673"/>
              <a:ext cx="3441964" cy="212060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565951" y="2574949"/>
              <a:ext cx="3492030" cy="587141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Highly Repetitive &amp; Arduous Processes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44746" y="2579954"/>
              <a:ext cx="3072585" cy="587140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Highly Fixed &amp; Optimized  Processes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9434" y="3262966"/>
              <a:ext cx="3007897" cy="2095637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65951" y="1775676"/>
              <a:ext cx="6951380" cy="531928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Repetitive, Routine and Optimized Processes</a:t>
              </a:r>
            </a:p>
          </p:txBody>
        </p:sp>
        <p:sp>
          <p:nvSpPr>
            <p:cNvPr id="13" name="Isosceles Triangle 12"/>
            <p:cNvSpPr/>
            <p:nvPr/>
          </p:nvSpPr>
          <p:spPr>
            <a:xfrm rot="5400000">
              <a:off x="6632212" y="4139935"/>
              <a:ext cx="2228835" cy="322076"/>
            </a:xfrm>
            <a:prstGeom prst="triangl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9031" y="3240673"/>
              <a:ext cx="3299120" cy="2159733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8059031" y="2574949"/>
              <a:ext cx="3299120" cy="587140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Transformative </a:t>
              </a:r>
            </a:p>
            <a:p>
              <a:pPr algn="ctr"/>
              <a:r>
                <a:rPr lang="en-US" dirty="0"/>
                <a:t>Processes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59031" y="1770075"/>
              <a:ext cx="3231403" cy="531928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Flexible Processes (AI &amp; IOT)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757" y="987204"/>
            <a:ext cx="5493369" cy="7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0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(Beyond Automation) Disruption in Industries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68" y="1095257"/>
            <a:ext cx="6229896" cy="49325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52645" y="1835299"/>
            <a:ext cx="5727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</a:rPr>
              <a:t>Ford Company with its Model T and it's assembly line was the prime example of this generation; </a:t>
            </a:r>
          </a:p>
          <a:p>
            <a:r>
              <a:rPr lang="en-US" dirty="0"/>
              <a:t>Very routine and very repetitive processes;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31786" y="3305593"/>
            <a:ext cx="5524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</a:rPr>
              <a:t>Machines and Software matured replacing humans;</a:t>
            </a:r>
          </a:p>
          <a:p>
            <a:r>
              <a:rPr lang="en-US" dirty="0"/>
              <a:t>Automation of very fixed/hard to change processes on the factory floor;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74036" y="47951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</a:rPr>
              <a:t>More flexible and Agile processes with added </a:t>
            </a:r>
            <a:r>
              <a:rPr lang="en-US" dirty="0"/>
              <a:t>intelligence;</a:t>
            </a:r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</a:rPr>
              <a:t>Digital transformation &amp; Artificial Intelligence systems, born for a more agile type of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1407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(Beyond Automation) Disruption in Industries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86" y="1032434"/>
            <a:ext cx="5308734" cy="2519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223" y="3450530"/>
            <a:ext cx="6172802" cy="2767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722" y="928552"/>
            <a:ext cx="3533116" cy="25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9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(Beyond Automation) Disruption in Industries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77" y="2187022"/>
            <a:ext cx="6237767" cy="3825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971" y="1040282"/>
            <a:ext cx="6992916" cy="99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8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20" y="468969"/>
            <a:ext cx="11049000" cy="416555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Artificial Intelligence – Managing Data with AI and Machine Learning	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020" y="885524"/>
            <a:ext cx="11516242" cy="5352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15" y="1038440"/>
            <a:ext cx="9442383" cy="51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620</Words>
  <Application>Microsoft Office PowerPoint</Application>
  <PresentationFormat>Widescreen</PresentationFormat>
  <Paragraphs>132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Trebuchet MS</vt:lpstr>
      <vt:lpstr>Office Theme</vt:lpstr>
      <vt:lpstr>1_Office Theme</vt:lpstr>
      <vt:lpstr>Artificial Intelligence An Ocean of Opportunity </vt:lpstr>
      <vt:lpstr>Introduction to Artificial Intelligence</vt:lpstr>
      <vt:lpstr>Artificial Intelligence – (Automation) Machines outperforming humans </vt:lpstr>
      <vt:lpstr>Artificial Intelligence – Machine Evolution (Vs Humans)</vt:lpstr>
      <vt:lpstr>Artificial Intelligence – (Beyond Automation) Disruption in Industries </vt:lpstr>
      <vt:lpstr>Artificial Intelligence – (Beyond Automation) Disruption in Industries </vt:lpstr>
      <vt:lpstr>Artificial Intelligence – (Beyond Automation) Disruption in Industries </vt:lpstr>
      <vt:lpstr>Artificial Intelligence – (Beyond Automation) Disruption in Industries </vt:lpstr>
      <vt:lpstr>Artificial Intelligence – Managing Data with AI and Machine Learning </vt:lpstr>
      <vt:lpstr>Artificial Intelligence – Managing Data with AI and Machine Learning </vt:lpstr>
      <vt:lpstr>Artificial Intelligence – Managing Data with AI and Machine Learning </vt:lpstr>
      <vt:lpstr>Artificial Intelligence – State of the Practice </vt:lpstr>
      <vt:lpstr>Artificial Intelligence – Building Capabilities: Data and Data Science Team</vt:lpstr>
      <vt:lpstr>Artificial Intelligence – Building Capabilities: Data and Data Science Team</vt:lpstr>
      <vt:lpstr>Artificial Intelligence – Building Capabilities: Data and Data Science Team</vt:lpstr>
      <vt:lpstr>Artificial Intelligence – Building Capabilities: Data and Data Science Team</vt:lpstr>
      <vt:lpstr>Summary: AI Displacing Humans in the Workforce</vt:lpstr>
      <vt:lpstr>Summary: Industries Being Newly Affected by AI</vt:lpstr>
      <vt:lpstr>Demo</vt:lpstr>
      <vt:lpstr>AI Natural Language Processing – Demo from Stanford University</vt:lpstr>
      <vt:lpstr>AI Image Processing – Demo from Stanford University</vt:lpstr>
      <vt:lpstr>AI Self-Driving Cars – Simulation Demo from MIT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Artificial Intelligence</dc:title>
  <dc:creator>SRIRAM</dc:creator>
  <cp:lastModifiedBy>VIJAY</cp:lastModifiedBy>
  <cp:revision>2</cp:revision>
  <dcterms:created xsi:type="dcterms:W3CDTF">2019-01-26T11:47:01Z</dcterms:created>
  <dcterms:modified xsi:type="dcterms:W3CDTF">2019-05-18T15:25:02Z</dcterms:modified>
</cp:coreProperties>
</file>